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98" r:id="rId3"/>
    <p:sldId id="300" r:id="rId4"/>
    <p:sldId id="299" r:id="rId5"/>
    <p:sldId id="297" r:id="rId6"/>
  </p:sldIdLst>
  <p:sldSz cx="10333038" cy="7200900"/>
  <p:notesSz cx="6954838" cy="9309100"/>
  <p:defaultTextStyle>
    <a:defPPr>
      <a:defRPr lang="ru-RU"/>
    </a:defPPr>
    <a:lvl1pPr marL="0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0954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1908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2862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03816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04770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05724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06678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07632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2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66FFFF"/>
    <a:srgbClr val="FFFF99"/>
    <a:srgbClr val="00FFFF"/>
    <a:srgbClr val="99FF66"/>
    <a:srgbClr val="FFFFCC"/>
    <a:srgbClr val="EAEAEA"/>
    <a:srgbClr val="FF9900"/>
    <a:srgbClr val="0033CC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77" autoAdjust="0"/>
    <p:restoredTop sz="94660" autoAdjust="0"/>
  </p:normalViewPr>
  <p:slideViewPr>
    <p:cSldViewPr>
      <p:cViewPr varScale="1">
        <p:scale>
          <a:sx n="70" d="100"/>
          <a:sy n="70" d="100"/>
        </p:scale>
        <p:origin x="1410" y="48"/>
      </p:cViewPr>
      <p:guideLst>
        <p:guide orient="horz" pos="2268"/>
        <p:guide pos="3255"/>
      </p:guideLst>
    </p:cSldViewPr>
  </p:slideViewPr>
  <p:outlineViewPr>
    <p:cViewPr>
      <p:scale>
        <a:sx n="33" d="100"/>
        <a:sy n="33" d="100"/>
      </p:scale>
      <p:origin x="0" y="3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76909" y="1440180"/>
            <a:ext cx="9299734" cy="1920240"/>
          </a:xfrm>
        </p:spPr>
        <p:txBody>
          <a:bodyPr vert="horz" lIns="50095" tIns="0" rIns="50095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53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89B8-A6F7-4B34-953C-D05DF95E3342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549956" y="3498283"/>
            <a:ext cx="7233127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00954" indent="0" algn="ctr">
              <a:buNone/>
            </a:lvl2pPr>
            <a:lvl3pPr marL="1001908" indent="0" algn="ctr">
              <a:buNone/>
            </a:lvl3pPr>
            <a:lvl4pPr marL="1502862" indent="0" algn="ctr">
              <a:buNone/>
            </a:lvl4pPr>
            <a:lvl5pPr marL="2003816" indent="0" algn="ctr">
              <a:buNone/>
            </a:lvl5pPr>
            <a:lvl6pPr marL="2504770" indent="0" algn="ctr">
              <a:buNone/>
            </a:lvl6pPr>
            <a:lvl7pPr marL="3005724" indent="0" algn="ctr">
              <a:buNone/>
            </a:lvl7pPr>
            <a:lvl8pPr marL="3506678" indent="0" algn="ctr">
              <a:buNone/>
            </a:lvl8pPr>
            <a:lvl9pPr marL="400763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89B8-A6F7-4B34-953C-D05DF95E3342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91452" y="288371"/>
            <a:ext cx="2324934" cy="614410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6652" y="288371"/>
            <a:ext cx="6802583" cy="61441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89B8-A6F7-4B34-953C-D05DF95E3342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89B8-A6F7-4B34-953C-D05DF95E3342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8282" y="640080"/>
            <a:ext cx="8008104" cy="1920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3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8282" y="2633175"/>
            <a:ext cx="8008104" cy="1585198"/>
          </a:xfrm>
        </p:spPr>
        <p:txBody>
          <a:bodyPr anchor="t"/>
          <a:lstStyle>
            <a:lvl1pPr marL="80153" indent="0" algn="l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89B8-A6F7-4B34-953C-D05DF95E3342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55299" y="6737509"/>
            <a:ext cx="861087" cy="383381"/>
          </a:xfrm>
        </p:spPr>
        <p:txBody>
          <a:bodyPr/>
          <a:lstStyle/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6652" y="1680211"/>
            <a:ext cx="4563758" cy="4752261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2628" y="1680211"/>
            <a:ext cx="4563758" cy="4752261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89B8-A6F7-4B34-953C-D05DF95E3342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652" y="286703"/>
            <a:ext cx="9299734" cy="12001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6652" y="1611868"/>
            <a:ext cx="4565553" cy="788431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49041" y="1611868"/>
            <a:ext cx="4567346" cy="788431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16652" y="2480311"/>
            <a:ext cx="4565553" cy="395216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49041" y="2480311"/>
            <a:ext cx="4567346" cy="395216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89B8-A6F7-4B34-953C-D05DF95E3342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89B8-A6F7-4B34-953C-D05DF95E3342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89B8-A6F7-4B34-953C-D05DF95E3342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653" y="286702"/>
            <a:ext cx="3399498" cy="1220153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4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6653" y="1600201"/>
            <a:ext cx="3399498" cy="4832271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039931" y="286703"/>
            <a:ext cx="5776455" cy="6145769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89B8-A6F7-4B34-953C-D05DF95E3342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6608" y="640080"/>
            <a:ext cx="6199823" cy="548402"/>
          </a:xfrm>
        </p:spPr>
        <p:txBody>
          <a:bodyPr lIns="50095" rIns="50095" bIns="0" anchor="b">
            <a:sp3d prstMaterial="softEdge"/>
          </a:bodyPr>
          <a:lstStyle>
            <a:lvl1pPr algn="ctr">
              <a:buNone/>
              <a:defRPr sz="22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66608" y="1923574"/>
            <a:ext cx="6199823" cy="4160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5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66608" y="1225126"/>
            <a:ext cx="6199823" cy="556870"/>
          </a:xfrm>
        </p:spPr>
        <p:txBody>
          <a:bodyPr lIns="50095" tIns="50095" rIns="50095" anchor="t"/>
          <a:lstStyle>
            <a:lvl1pPr marL="0" indent="0" algn="ct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89B8-A6F7-4B34-953C-D05DF95E3342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16652" y="288370"/>
            <a:ext cx="9299734" cy="1200150"/>
          </a:xfrm>
          <a:prstGeom prst="rect">
            <a:avLst/>
          </a:prstGeom>
        </p:spPr>
        <p:txBody>
          <a:bodyPr vert="horz" lIns="100191" tIns="50095" rIns="100191" bIns="50095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16652" y="1680210"/>
            <a:ext cx="9299734" cy="4944618"/>
          </a:xfrm>
          <a:prstGeom prst="rect">
            <a:avLst/>
          </a:prstGeom>
        </p:spPr>
        <p:txBody>
          <a:bodyPr vert="horz" lIns="100191" tIns="50095" rIns="100191" bIns="50095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16652" y="6737509"/>
            <a:ext cx="2411042" cy="383381"/>
          </a:xfrm>
          <a:prstGeom prst="rect">
            <a:avLst/>
          </a:prstGeom>
        </p:spPr>
        <p:txBody>
          <a:bodyPr vert="horz" lIns="100191" tIns="50095" rIns="100191" bIns="50095" anchor="b"/>
          <a:lstStyle>
            <a:lvl1pPr algn="l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CD89B8-A6F7-4B34-953C-D05DF95E3342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530455" y="6737509"/>
            <a:ext cx="3272129" cy="383381"/>
          </a:xfrm>
          <a:prstGeom prst="rect">
            <a:avLst/>
          </a:prstGeom>
        </p:spPr>
        <p:txBody>
          <a:bodyPr vert="horz" lIns="100191" tIns="50095" rIns="100191" bIns="50095" anchor="b"/>
          <a:lstStyle>
            <a:lvl1pPr algn="ct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955299" y="6737509"/>
            <a:ext cx="861087" cy="383381"/>
          </a:xfrm>
          <a:prstGeom prst="rect">
            <a:avLst/>
          </a:prstGeom>
        </p:spPr>
        <p:txBody>
          <a:bodyPr vert="horz" lIns="0" tIns="50095" rIns="0" bIns="50095" anchor="b"/>
          <a:lstStyle>
            <a:lvl1pPr algn="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6C8B157-080F-482D-B5C6-A1E422791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5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601145" indent="-450859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951813" indent="-310592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366" indent="-250477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82824" indent="-200382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93225" indent="-200382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33683" indent="-200382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54102" indent="-200382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74522" indent="-200382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94942" indent="-200382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09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19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028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038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047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057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0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076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170"/>
            <a:ext cx="10333037" cy="569925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99" y="288082"/>
            <a:ext cx="71287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49420" y="204057"/>
            <a:ext cx="8880017" cy="660089"/>
          </a:xfrm>
          <a:prstGeom prst="rect">
            <a:avLst/>
          </a:prstGeom>
        </p:spPr>
        <p:txBody>
          <a:bodyPr vert="horz" lIns="100191" tIns="50095" rIns="100191" bIns="50095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AGeorgia Times" panose="02027200000000000000" pitchFamily="18" charset="0"/>
                <a:ea typeface="+mj-ea"/>
                <a:cs typeface="+mj-cs"/>
              </a:rPr>
              <a:t>ც</a:t>
            </a: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AGeorgia Times" panose="02027200000000000000" pitchFamily="18" charset="0"/>
                <a:ea typeface="+mj-ea"/>
                <a:cs typeface="+mj-cs"/>
              </a:rPr>
              <a:t>ენტრალური საწყობი. აირის </a:t>
            </a: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AGeorgia Times" panose="02027200000000000000" pitchFamily="18" charset="0"/>
                <a:ea typeface="+mj-ea"/>
                <a:cs typeface="+mj-cs"/>
              </a:rPr>
              <a:t>ცილინდრების </a:t>
            </a: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AGeorgia Times" panose="02027200000000000000" pitchFamily="18" charset="0"/>
                <a:ea typeface="+mj-ea"/>
                <a:cs typeface="+mj-cs"/>
              </a:rPr>
              <a:t>საცავი</a:t>
            </a: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.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675064"/>
            <a:ext cx="10333038" cy="16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9835206" y="6835067"/>
            <a:ext cx="417141" cy="301223"/>
          </a:xfrm>
          <a:prstGeom prst="rect">
            <a:avLst/>
          </a:prstGeom>
        </p:spPr>
        <p:txBody>
          <a:bodyPr wrap="none" lIns="100191" tIns="50095" rIns="100191" bIns="50095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1300" b="1" dirty="0" smtClean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  <a:cs typeface="Arial" pitchFamily="34" charset="0"/>
              </a:rPr>
              <a:t>AK</a:t>
            </a:r>
            <a:endParaRPr lang="ru-RU" sz="1300" b="1" dirty="0">
              <a:ln w="6350">
                <a:noFill/>
              </a:ln>
              <a:solidFill>
                <a:srgbClr val="96969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" y="0"/>
            <a:ext cx="10333038" cy="72009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8" tIns="44179" rIns="88358" bIns="44179" rtlCol="0" anchor="ctr"/>
          <a:lstStyle/>
          <a:p>
            <a:pPr algn="ctr"/>
            <a:endParaRPr lang="ru-RU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45399" y="6815160"/>
            <a:ext cx="4217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982943" y="72013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/>
              <a:t>გენგეგმა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9607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99" y="288082"/>
            <a:ext cx="71287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0" y="675064"/>
            <a:ext cx="10333038" cy="16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9835206" y="6835067"/>
            <a:ext cx="417141" cy="301223"/>
          </a:xfrm>
          <a:prstGeom prst="rect">
            <a:avLst/>
          </a:prstGeom>
        </p:spPr>
        <p:txBody>
          <a:bodyPr wrap="none" lIns="100191" tIns="50095" rIns="100191" bIns="50095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1300" b="1" dirty="0" smtClean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  <a:cs typeface="Arial" pitchFamily="34" charset="0"/>
              </a:rPr>
              <a:t>AK</a:t>
            </a:r>
            <a:endParaRPr lang="ru-RU" sz="1300" b="1" dirty="0">
              <a:ln w="6350">
                <a:noFill/>
              </a:ln>
              <a:solidFill>
                <a:srgbClr val="96969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" y="0"/>
            <a:ext cx="10333038" cy="72009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8" tIns="44179" rIns="88358" bIns="44179" rtlCol="0" anchor="ctr"/>
          <a:lstStyle/>
          <a:p>
            <a:pPr algn="ctr"/>
            <a:endParaRPr lang="ru-RU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5399" y="6815160"/>
            <a:ext cx="4217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311" y="792138"/>
            <a:ext cx="7038727" cy="42087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6" y="4093276"/>
            <a:ext cx="4190600" cy="3061269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049420" y="164995"/>
            <a:ext cx="8880017" cy="660089"/>
          </a:xfrm>
          <a:prstGeom prst="rect">
            <a:avLst/>
          </a:prstGeom>
        </p:spPr>
        <p:txBody>
          <a:bodyPr vert="horz" lIns="100191" tIns="50095" rIns="100191" bIns="50095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AGeorgia Times" panose="02027200000000000000" pitchFamily="18" charset="0"/>
                <a:ea typeface="+mj-ea"/>
                <a:cs typeface="+mj-cs"/>
              </a:rPr>
              <a:t>ც</a:t>
            </a: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AGeorgia Times" panose="02027200000000000000" pitchFamily="18" charset="0"/>
                <a:ea typeface="+mj-ea"/>
                <a:cs typeface="+mj-cs"/>
              </a:rPr>
              <a:t>ენტრალური საწყობი. აირის </a:t>
            </a: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AGeorgia Times" panose="02027200000000000000" pitchFamily="18" charset="0"/>
                <a:ea typeface="+mj-ea"/>
                <a:cs typeface="+mj-cs"/>
              </a:rPr>
              <a:t>ცილინდრების </a:t>
            </a: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AGeorgia Times" panose="02027200000000000000" pitchFamily="18" charset="0"/>
                <a:ea typeface="+mj-ea"/>
                <a:cs typeface="+mj-cs"/>
              </a:rPr>
              <a:t>საცავი</a:t>
            </a: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.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02223" y="720130"/>
            <a:ext cx="191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/>
              <a:t>აქსონომეტრია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74939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99" y="288082"/>
            <a:ext cx="71287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0" y="675064"/>
            <a:ext cx="10333038" cy="16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9835206" y="6835067"/>
            <a:ext cx="417141" cy="301223"/>
          </a:xfrm>
          <a:prstGeom prst="rect">
            <a:avLst/>
          </a:prstGeom>
        </p:spPr>
        <p:txBody>
          <a:bodyPr wrap="none" lIns="100191" tIns="50095" rIns="100191" bIns="50095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1300" b="1" dirty="0" smtClean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  <a:cs typeface="Arial" pitchFamily="34" charset="0"/>
              </a:rPr>
              <a:t>AK</a:t>
            </a:r>
            <a:endParaRPr lang="ru-RU" sz="1300" b="1" dirty="0">
              <a:ln w="6350">
                <a:noFill/>
              </a:ln>
              <a:solidFill>
                <a:srgbClr val="96969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" y="0"/>
            <a:ext cx="10333038" cy="72009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8" tIns="44179" rIns="88358" bIns="44179" rtlCol="0" anchor="ctr"/>
          <a:lstStyle/>
          <a:p>
            <a:pPr algn="ctr"/>
            <a:endParaRPr lang="ru-RU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5399" y="6815160"/>
            <a:ext cx="4217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049420" y="164995"/>
            <a:ext cx="8880017" cy="660089"/>
          </a:xfrm>
          <a:prstGeom prst="rect">
            <a:avLst/>
          </a:prstGeom>
        </p:spPr>
        <p:txBody>
          <a:bodyPr vert="horz" lIns="100191" tIns="50095" rIns="100191" bIns="50095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AGeorgia Times" panose="02027200000000000000" pitchFamily="18" charset="0"/>
                <a:ea typeface="+mj-ea"/>
                <a:cs typeface="+mj-cs"/>
              </a:rPr>
              <a:t>ც</a:t>
            </a: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AGeorgia Times" panose="02027200000000000000" pitchFamily="18" charset="0"/>
                <a:ea typeface="+mj-ea"/>
                <a:cs typeface="+mj-cs"/>
              </a:rPr>
              <a:t>ენტრალური საწყობი. აირის </a:t>
            </a: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AGeorgia Times" panose="02027200000000000000" pitchFamily="18" charset="0"/>
                <a:ea typeface="+mj-ea"/>
                <a:cs typeface="+mj-cs"/>
              </a:rPr>
              <a:t>ცილინდრების </a:t>
            </a: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AGeorgia Times" panose="02027200000000000000" pitchFamily="18" charset="0"/>
                <a:ea typeface="+mj-ea"/>
                <a:cs typeface="+mj-cs"/>
              </a:rPr>
              <a:t>საცავი</a:t>
            </a: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.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64" y="1509738"/>
            <a:ext cx="4142576" cy="3096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535" y="1186800"/>
            <a:ext cx="4369473" cy="3377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9" y="5414280"/>
            <a:ext cx="4518447" cy="820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090" y="4922294"/>
            <a:ext cx="4446439" cy="19905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10135" y="1265997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b="1" u="sng" dirty="0" smtClean="0"/>
              <a:t>გეგმა</a:t>
            </a:r>
            <a:endParaRPr lang="en-US" sz="1000" b="1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5886599" y="115217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b="1" u="sng" dirty="0" smtClean="0"/>
              <a:t>ჭრილი8 1-1</a:t>
            </a:r>
            <a:endParaRPr lang="en-US" sz="1000" b="1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2070175" y="5298445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b="1" u="sng" dirty="0" smtClean="0"/>
              <a:t>ჭრილი8 1-1. არმირება</a:t>
            </a:r>
            <a:endParaRPr lang="en-US" sz="1000" b="1" u="sng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366319" y="1186800"/>
            <a:ext cx="0" cy="322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078287" y="1296194"/>
            <a:ext cx="288032" cy="0"/>
          </a:xfrm>
          <a:prstGeom prst="line">
            <a:avLst/>
          </a:prstGeom>
          <a:ln w="31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33255" y="1080170"/>
            <a:ext cx="765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/>
              <a:t>1</a:t>
            </a:r>
            <a:endParaRPr lang="en-US" sz="1200" b="1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366319" y="4717672"/>
            <a:ext cx="0" cy="322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078287" y="4979635"/>
            <a:ext cx="288032" cy="0"/>
          </a:xfrm>
          <a:prstGeom prst="line">
            <a:avLst/>
          </a:prstGeom>
          <a:ln w="31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33255" y="4763611"/>
            <a:ext cx="765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/>
              <a:t>1</a:t>
            </a:r>
            <a:endParaRPr lang="en-US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390655" y="4722381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b="1" u="sng" dirty="0" smtClean="0"/>
              <a:t>არმატურის სპეციფიკაცია</a:t>
            </a:r>
            <a:endParaRPr lang="en-US" sz="1000" b="1" u="sng" dirty="0"/>
          </a:p>
        </p:txBody>
      </p:sp>
    </p:spTree>
    <p:extLst>
      <p:ext uri="{BB962C8B-B14F-4D97-AF65-F5344CB8AC3E}">
        <p14:creationId xmlns:p14="http://schemas.microsoft.com/office/powerpoint/2010/main" val="15290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826" y="1539210"/>
            <a:ext cx="2160241" cy="15780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4" y="836030"/>
            <a:ext cx="7761111" cy="593277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99" y="288082"/>
            <a:ext cx="71287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0" y="675064"/>
            <a:ext cx="10333038" cy="16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9835206" y="6835067"/>
            <a:ext cx="417141" cy="301223"/>
          </a:xfrm>
          <a:prstGeom prst="rect">
            <a:avLst/>
          </a:prstGeom>
        </p:spPr>
        <p:txBody>
          <a:bodyPr wrap="none" lIns="100191" tIns="50095" rIns="100191" bIns="50095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1300" b="1" dirty="0" smtClean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  <a:cs typeface="Arial" pitchFamily="34" charset="0"/>
              </a:rPr>
              <a:t>AK</a:t>
            </a:r>
            <a:endParaRPr lang="ru-RU" sz="1300" b="1" dirty="0">
              <a:ln w="6350">
                <a:noFill/>
              </a:ln>
              <a:solidFill>
                <a:srgbClr val="96969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" y="0"/>
            <a:ext cx="10333038" cy="72009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8" tIns="44179" rIns="88358" bIns="44179" rtlCol="0" anchor="ctr"/>
          <a:lstStyle/>
          <a:p>
            <a:pPr algn="ctr"/>
            <a:endParaRPr lang="ru-RU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45399" y="6815160"/>
            <a:ext cx="4217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49420" y="204057"/>
            <a:ext cx="8880017" cy="660089"/>
          </a:xfrm>
          <a:prstGeom prst="rect">
            <a:avLst/>
          </a:prstGeom>
        </p:spPr>
        <p:txBody>
          <a:bodyPr vert="horz" lIns="100191" tIns="50095" rIns="100191" bIns="50095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AGeorgia Times" panose="02027200000000000000" pitchFamily="18" charset="0"/>
                <a:ea typeface="+mj-ea"/>
                <a:cs typeface="+mj-cs"/>
              </a:rPr>
              <a:t>ც</a:t>
            </a: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AGeorgia Times" panose="02027200000000000000" pitchFamily="18" charset="0"/>
                <a:ea typeface="+mj-ea"/>
                <a:cs typeface="+mj-cs"/>
              </a:rPr>
              <a:t>ენტრალური საწყობი. აირის </a:t>
            </a: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AGeorgia Times" panose="02027200000000000000" pitchFamily="18" charset="0"/>
                <a:ea typeface="+mj-ea"/>
                <a:cs typeface="+mj-cs"/>
              </a:rPr>
              <a:t>ცილინდრების </a:t>
            </a: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AGeorgia Times" panose="02027200000000000000" pitchFamily="18" charset="0"/>
                <a:ea typeface="+mj-ea"/>
                <a:cs typeface="+mj-cs"/>
              </a:rPr>
              <a:t>საცავი</a:t>
            </a: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.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34177" y="684126"/>
            <a:ext cx="1695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/>
              <a:t>აქსონომეტრია</a:t>
            </a:r>
            <a:endParaRPr lang="en-US" sz="1600" b="1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678687" y="2592338"/>
            <a:ext cx="576064" cy="28803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254751" y="2592338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54751" y="237631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b="1" dirty="0" smtClean="0"/>
              <a:t>1</a:t>
            </a:r>
            <a:endParaRPr lang="en-US" sz="1000" b="1" dirty="0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1638127" y="1512218"/>
            <a:ext cx="936104" cy="36004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22103" y="1512218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22103" y="129619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b="1" dirty="0" smtClean="0"/>
              <a:t>4</a:t>
            </a:r>
            <a:endParaRPr lang="en-US" sz="1000" b="1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606679" y="1440210"/>
            <a:ext cx="576064" cy="28803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182743" y="1440210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82743" y="1224186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b="1" dirty="0" smtClean="0"/>
              <a:t>5</a:t>
            </a:r>
            <a:endParaRPr lang="en-US" sz="1000" b="1" dirty="0"/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2718247" y="1224186"/>
            <a:ext cx="576064" cy="14401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502223" y="1224186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02223" y="1008162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b="1" dirty="0" smtClean="0"/>
              <a:t>6</a:t>
            </a:r>
            <a:endParaRPr lang="en-US" sz="1000" b="1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5670575" y="2664346"/>
            <a:ext cx="504056" cy="21602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174631" y="2664346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74631" y="2448322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b="1" dirty="0" smtClean="0"/>
              <a:t>8</a:t>
            </a:r>
            <a:endParaRPr lang="en-US" sz="1000" b="1" dirty="0"/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8478887" y="1512218"/>
            <a:ext cx="504056" cy="36004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262863" y="1512218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262863" y="129619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b="1" dirty="0" smtClean="0"/>
              <a:t>7</a:t>
            </a:r>
            <a:endParaRPr lang="en-US" sz="1000" b="1" dirty="0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7974831" y="2592338"/>
            <a:ext cx="432048" cy="28803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758807" y="2880370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758807" y="2664346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b="1" dirty="0" smtClean="0"/>
              <a:t>9</a:t>
            </a:r>
            <a:endParaRPr lang="en-US" sz="1000" b="1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4662463" y="4752578"/>
            <a:ext cx="432048" cy="50405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094511" y="5256634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094511" y="5040610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b="1" dirty="0" smtClean="0"/>
              <a:t>3</a:t>
            </a:r>
            <a:endParaRPr lang="en-US" sz="1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958608" y="5641674"/>
            <a:ext cx="3815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800" b="1" dirty="0" smtClean="0"/>
              <a:t>                                                                                      მასალების სპეციფიკაცია:</a:t>
            </a:r>
          </a:p>
          <a:p>
            <a:endParaRPr lang="ka-GE" sz="800" b="1" dirty="0"/>
          </a:p>
          <a:p>
            <a:pPr marL="228600" indent="-228600">
              <a:buAutoNum type="arabicPeriod"/>
            </a:pPr>
            <a:r>
              <a:rPr lang="ka-GE" sz="800" b="1" dirty="0" smtClean="0"/>
              <a:t>150მმ დიამეტრის ლითონის მილი </a:t>
            </a:r>
            <a:r>
              <a:rPr lang="en-US" sz="800" b="1" dirty="0" smtClean="0"/>
              <a:t>L=4000</a:t>
            </a:r>
            <a:r>
              <a:rPr lang="ka-GE" sz="800" b="1" dirty="0" smtClean="0"/>
              <a:t>მმ</a:t>
            </a:r>
            <a:r>
              <a:rPr lang="en-US" sz="800" b="1" dirty="0" smtClean="0"/>
              <a:t>, n=2,</a:t>
            </a:r>
            <a:endParaRPr lang="ka-GE" sz="800" b="1" dirty="0" smtClean="0"/>
          </a:p>
          <a:p>
            <a:r>
              <a:rPr lang="ka-GE" sz="800" b="1" dirty="0" smtClean="0"/>
              <a:t>2.      </a:t>
            </a:r>
            <a:r>
              <a:rPr lang="ka-GE" sz="800" b="1" dirty="0"/>
              <a:t>150მმ დიამეტრის ლითონის მილი </a:t>
            </a:r>
            <a:r>
              <a:rPr lang="en-US" sz="800" b="1" dirty="0" smtClean="0"/>
              <a:t>L=</a:t>
            </a:r>
            <a:r>
              <a:rPr lang="ka-GE" sz="800" b="1" dirty="0" smtClean="0"/>
              <a:t>3</a:t>
            </a:r>
            <a:r>
              <a:rPr lang="en-US" sz="800" b="1" dirty="0" smtClean="0"/>
              <a:t>500</a:t>
            </a:r>
            <a:r>
              <a:rPr lang="ka-GE" sz="800" b="1" dirty="0"/>
              <a:t>მმ</a:t>
            </a:r>
            <a:r>
              <a:rPr lang="en-US" sz="800" b="1" dirty="0"/>
              <a:t>, n=2,</a:t>
            </a:r>
          </a:p>
          <a:p>
            <a:pPr marL="228600" indent="-228600">
              <a:buAutoNum type="arabicPeriod" startAt="3"/>
            </a:pPr>
            <a:r>
              <a:rPr lang="ka-GE" sz="800" b="1" dirty="0" smtClean="0"/>
              <a:t>150მმ </a:t>
            </a:r>
            <a:r>
              <a:rPr lang="ka-GE" sz="800" b="1" dirty="0"/>
              <a:t>დიამეტრის ლითონის მილი </a:t>
            </a:r>
            <a:r>
              <a:rPr lang="en-US" sz="800" b="1" dirty="0" smtClean="0"/>
              <a:t>L=</a:t>
            </a:r>
            <a:r>
              <a:rPr lang="ka-GE" sz="800" b="1" dirty="0" smtClean="0"/>
              <a:t>20</a:t>
            </a:r>
            <a:r>
              <a:rPr lang="en-US" sz="800" b="1" dirty="0" smtClean="0"/>
              <a:t>00</a:t>
            </a:r>
            <a:r>
              <a:rPr lang="ka-GE" sz="800" b="1" dirty="0"/>
              <a:t>მმ</a:t>
            </a:r>
            <a:r>
              <a:rPr lang="en-US" sz="800" b="1" dirty="0"/>
              <a:t>, </a:t>
            </a:r>
            <a:r>
              <a:rPr lang="en-US" sz="800" b="1" dirty="0" smtClean="0"/>
              <a:t>n=</a:t>
            </a:r>
            <a:r>
              <a:rPr lang="ka-GE" sz="800" b="1" dirty="0" smtClean="0"/>
              <a:t>2</a:t>
            </a:r>
            <a:r>
              <a:rPr lang="en-US" sz="800" b="1" dirty="0" smtClean="0"/>
              <a:t>,</a:t>
            </a:r>
            <a:endParaRPr lang="ka-GE" sz="800" b="1" dirty="0" smtClean="0"/>
          </a:p>
          <a:p>
            <a:pPr marL="228600" indent="-228600">
              <a:buAutoNum type="arabicPeriod" startAt="3"/>
            </a:pPr>
            <a:r>
              <a:rPr lang="ru-RU" sz="800" b="1" dirty="0" smtClean="0"/>
              <a:t>№12 </a:t>
            </a:r>
            <a:r>
              <a:rPr lang="ka-GE" sz="800" b="1" dirty="0" smtClean="0"/>
              <a:t>შველერი </a:t>
            </a:r>
            <a:r>
              <a:rPr lang="en-US" sz="800" b="1" dirty="0" smtClean="0"/>
              <a:t>L=7000</a:t>
            </a:r>
            <a:r>
              <a:rPr lang="ka-GE" sz="800" b="1" dirty="0" smtClean="0"/>
              <a:t>მმ, </a:t>
            </a:r>
            <a:r>
              <a:rPr lang="en-US" sz="800" b="1" dirty="0" smtClean="0"/>
              <a:t>n=2 (14</a:t>
            </a:r>
            <a:r>
              <a:rPr lang="ka-GE" sz="800" b="1" dirty="0" smtClean="0"/>
              <a:t>გმ),</a:t>
            </a:r>
          </a:p>
          <a:p>
            <a:pPr marL="228600" indent="-228600">
              <a:buAutoNum type="arabicPeriod" startAt="3"/>
            </a:pPr>
            <a:r>
              <a:rPr lang="ka-GE" sz="800" b="1" dirty="0" smtClean="0"/>
              <a:t>60</a:t>
            </a:r>
            <a:r>
              <a:rPr lang="en-US" sz="800" b="1" dirty="0" smtClean="0"/>
              <a:t>X80X4</a:t>
            </a:r>
            <a:r>
              <a:rPr lang="ka-GE" sz="800" b="1" dirty="0" smtClean="0"/>
              <a:t>მმ კვეთის ლითონის მილი </a:t>
            </a:r>
            <a:r>
              <a:rPr lang="en-US" sz="800" b="1" dirty="0" smtClean="0"/>
              <a:t>L=4900</a:t>
            </a:r>
            <a:r>
              <a:rPr lang="ka-GE" sz="800" b="1" dirty="0" smtClean="0"/>
              <a:t>მმ, </a:t>
            </a:r>
            <a:r>
              <a:rPr lang="en-US" sz="800" b="1" dirty="0" smtClean="0"/>
              <a:t>n=10 (49</a:t>
            </a:r>
            <a:r>
              <a:rPr lang="ka-GE" sz="800" b="1" dirty="0" smtClean="0"/>
              <a:t>გმ),</a:t>
            </a:r>
          </a:p>
          <a:p>
            <a:pPr marL="228600" indent="-228600">
              <a:buAutoNum type="arabicPeriod" startAt="3"/>
            </a:pPr>
            <a:r>
              <a:rPr lang="ka-GE" sz="800" b="1" dirty="0" smtClean="0"/>
              <a:t>20</a:t>
            </a:r>
            <a:r>
              <a:rPr lang="en-US" sz="800" b="1" dirty="0" smtClean="0"/>
              <a:t>X40</a:t>
            </a:r>
            <a:r>
              <a:rPr lang="ka-GE" sz="800" b="1" dirty="0" smtClean="0"/>
              <a:t>მმ კვეთის ლითონის მილი </a:t>
            </a:r>
            <a:r>
              <a:rPr lang="en-US" sz="800" b="1" dirty="0" smtClean="0"/>
              <a:t>L=7400</a:t>
            </a:r>
            <a:r>
              <a:rPr lang="ka-GE" sz="800" b="1" dirty="0" smtClean="0"/>
              <a:t>მმ, </a:t>
            </a:r>
            <a:r>
              <a:rPr lang="en-US" sz="800" b="1" dirty="0" smtClean="0"/>
              <a:t>n=11 (82</a:t>
            </a:r>
            <a:r>
              <a:rPr lang="ka-GE" sz="800" b="1" dirty="0" smtClean="0"/>
              <a:t>გმ)</a:t>
            </a:r>
          </a:p>
          <a:p>
            <a:pPr marL="228600" indent="-228600">
              <a:buAutoNum type="arabicPeriod" startAt="3"/>
            </a:pPr>
            <a:r>
              <a:rPr lang="ka-GE" sz="800" b="1" dirty="0" smtClean="0"/>
              <a:t>0,7მმ სისქის პროფილირებული ლითონი</a:t>
            </a:r>
            <a:r>
              <a:rPr lang="ka-GE" sz="800" b="1" dirty="0"/>
              <a:t>ს</a:t>
            </a:r>
            <a:r>
              <a:rPr lang="ka-GE" sz="800" b="1" dirty="0" smtClean="0"/>
              <a:t> ფურცელი - 40მ2,</a:t>
            </a:r>
          </a:p>
          <a:p>
            <a:pPr marL="228600" indent="-228600">
              <a:buAutoNum type="arabicPeriod" startAt="3"/>
            </a:pPr>
            <a:r>
              <a:rPr lang="ka-GE" sz="800" b="1" dirty="0" smtClean="0"/>
              <a:t>8მმ დიამეტრის არმატურა  - 42გმ,</a:t>
            </a:r>
          </a:p>
          <a:p>
            <a:pPr marL="228600" indent="-228600">
              <a:buAutoNum type="arabicPeriod" startAt="3"/>
            </a:pPr>
            <a:r>
              <a:rPr lang="ka-GE" sz="800" b="1" dirty="0" smtClean="0"/>
              <a:t>40</a:t>
            </a:r>
            <a:r>
              <a:rPr lang="en-US" sz="800" b="1" dirty="0" smtClean="0"/>
              <a:t>X40</a:t>
            </a:r>
            <a:r>
              <a:rPr lang="ka-GE" sz="800" b="1" dirty="0" smtClean="0"/>
              <a:t>მმ ზომის უჯრედებიანი უჟანგავი ლითონის ბადე - 18გმ (27მ2)</a:t>
            </a:r>
            <a:r>
              <a:rPr lang="ka-GE" sz="800" b="1" dirty="0"/>
              <a:t>.</a:t>
            </a:r>
            <a:endParaRPr lang="ka-GE" sz="800" b="1" dirty="0" smtClean="0"/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485999" y="2952378"/>
            <a:ext cx="360040" cy="36004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69975" y="2952378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69975" y="273635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b="1" dirty="0" smtClean="0"/>
              <a:t>2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8014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99" y="288082"/>
            <a:ext cx="71287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0" y="675064"/>
            <a:ext cx="10333038" cy="16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9835206" y="6835067"/>
            <a:ext cx="417141" cy="301223"/>
          </a:xfrm>
          <a:prstGeom prst="rect">
            <a:avLst/>
          </a:prstGeom>
        </p:spPr>
        <p:txBody>
          <a:bodyPr wrap="none" lIns="100191" tIns="50095" rIns="100191" bIns="50095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1300" b="1" dirty="0" smtClean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  <a:cs typeface="Arial" pitchFamily="34" charset="0"/>
              </a:rPr>
              <a:t>AK</a:t>
            </a:r>
            <a:endParaRPr lang="ru-RU" sz="1300" b="1" dirty="0">
              <a:ln w="6350">
                <a:noFill/>
              </a:ln>
              <a:solidFill>
                <a:srgbClr val="96969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" y="0"/>
            <a:ext cx="10333038" cy="72009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8" tIns="44179" rIns="88358" bIns="44179" rtlCol="0" anchor="ctr"/>
          <a:lstStyle/>
          <a:p>
            <a:pPr algn="ctr"/>
            <a:endParaRPr lang="ru-RU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5399" y="6815160"/>
            <a:ext cx="4217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2" y="1520868"/>
            <a:ext cx="8106973" cy="4239822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049420" y="204057"/>
            <a:ext cx="8880017" cy="660089"/>
          </a:xfrm>
          <a:prstGeom prst="rect">
            <a:avLst/>
          </a:prstGeom>
        </p:spPr>
        <p:txBody>
          <a:bodyPr vert="horz" lIns="100191" tIns="50095" rIns="100191" bIns="50095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AGeorgia Times" panose="02027200000000000000" pitchFamily="18" charset="0"/>
                <a:ea typeface="+mj-ea"/>
                <a:cs typeface="+mj-cs"/>
              </a:rPr>
              <a:t>ც</a:t>
            </a: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AGeorgia Times" panose="02027200000000000000" pitchFamily="18" charset="0"/>
                <a:ea typeface="+mj-ea"/>
                <a:cs typeface="+mj-cs"/>
              </a:rPr>
              <a:t>ენტრალური საწყობი. აირის </a:t>
            </a: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AGeorgia Times" panose="02027200000000000000" pitchFamily="18" charset="0"/>
                <a:ea typeface="+mj-ea"/>
                <a:cs typeface="+mj-cs"/>
              </a:rPr>
              <a:t>ბალონების </a:t>
            </a: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AGeorgia Times" panose="02027200000000000000" pitchFamily="18" charset="0"/>
                <a:ea typeface="+mj-ea"/>
                <a:cs typeface="+mj-cs"/>
              </a:rPr>
              <a:t>საცავი</a:t>
            </a: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.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82943" y="72013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/>
              <a:t>ჭიშკარი.</a:t>
            </a:r>
            <a:endParaRPr lang="en-US" sz="1600" b="1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990055" y="4320530"/>
            <a:ext cx="576064" cy="64807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566119" y="4968602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66119" y="4752578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b="1" dirty="0" smtClean="0"/>
              <a:t>1</a:t>
            </a:r>
            <a:endParaRPr lang="en-US" sz="1000" b="1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2358207" y="4536554"/>
            <a:ext cx="216024" cy="21602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574231" y="4752578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574231" y="453655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b="1" dirty="0" smtClean="0"/>
              <a:t>2</a:t>
            </a:r>
            <a:endParaRPr lang="en-US" sz="1000" b="1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3006279" y="4050500"/>
            <a:ext cx="432048" cy="48605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438327" y="4536554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438327" y="4320530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b="1" dirty="0" smtClean="0"/>
              <a:t>3</a:t>
            </a:r>
            <a:endParaRPr lang="en-US" sz="1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958608" y="5616674"/>
            <a:ext cx="3600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800" b="1" dirty="0" smtClean="0"/>
              <a:t>მასალების სპეციფიკაცია:</a:t>
            </a:r>
          </a:p>
          <a:p>
            <a:endParaRPr lang="ka-GE" sz="800" b="1" dirty="0"/>
          </a:p>
          <a:p>
            <a:pPr marL="228600" indent="-228600">
              <a:buAutoNum type="arabicPeriod"/>
            </a:pPr>
            <a:r>
              <a:rPr lang="ka-GE" sz="800" b="1" dirty="0" smtClean="0"/>
              <a:t>50</a:t>
            </a:r>
            <a:r>
              <a:rPr lang="en-US" sz="800" b="1" dirty="0" smtClean="0"/>
              <a:t>X50X4</a:t>
            </a:r>
            <a:r>
              <a:rPr lang="ka-GE" sz="800" b="1" dirty="0" smtClean="0"/>
              <a:t>მმ კვეთის კუთხოვანი ლითონი </a:t>
            </a:r>
            <a:r>
              <a:rPr lang="en-US" sz="800" b="1" dirty="0" smtClean="0"/>
              <a:t>L=</a:t>
            </a:r>
            <a:r>
              <a:rPr lang="ka-GE" sz="800" b="1" dirty="0" smtClean="0"/>
              <a:t>1500მმ</a:t>
            </a:r>
            <a:r>
              <a:rPr lang="en-US" sz="800" b="1" dirty="0" smtClean="0"/>
              <a:t>, n=</a:t>
            </a:r>
            <a:r>
              <a:rPr lang="ka-GE" sz="800" b="1" dirty="0" smtClean="0"/>
              <a:t>8</a:t>
            </a:r>
            <a:r>
              <a:rPr lang="en-US" sz="800" b="1" dirty="0" smtClean="0"/>
              <a:t>,</a:t>
            </a:r>
            <a:r>
              <a:rPr lang="ka-GE" sz="800" b="1" dirty="0" smtClean="0"/>
              <a:t> (12გმ).</a:t>
            </a:r>
          </a:p>
          <a:p>
            <a:pPr marL="228600" indent="-228600">
              <a:buAutoNum type="arabicPeriod"/>
            </a:pPr>
            <a:r>
              <a:rPr lang="ka-GE" sz="800" b="1" dirty="0"/>
              <a:t>50</a:t>
            </a:r>
            <a:r>
              <a:rPr lang="en-US" sz="800" b="1" dirty="0"/>
              <a:t>X50X4</a:t>
            </a:r>
            <a:r>
              <a:rPr lang="ka-GE" sz="800" b="1" dirty="0"/>
              <a:t>მმ კვეთის კუთხოვანი ლითონი </a:t>
            </a:r>
            <a:r>
              <a:rPr lang="en-US" sz="800" b="1" dirty="0"/>
              <a:t>L=</a:t>
            </a:r>
            <a:r>
              <a:rPr lang="ka-GE" sz="800" b="1" dirty="0" smtClean="0"/>
              <a:t>1400მმ</a:t>
            </a:r>
            <a:r>
              <a:rPr lang="en-US" sz="800" b="1" dirty="0"/>
              <a:t>, n=</a:t>
            </a:r>
            <a:r>
              <a:rPr lang="ka-GE" sz="800" b="1" dirty="0"/>
              <a:t>8</a:t>
            </a:r>
            <a:r>
              <a:rPr lang="en-US" sz="800" b="1" dirty="0" smtClean="0"/>
              <a:t>,</a:t>
            </a:r>
            <a:r>
              <a:rPr lang="ka-GE" sz="800" b="1" dirty="0" smtClean="0"/>
              <a:t> (11,2გმ),</a:t>
            </a:r>
            <a:endParaRPr lang="ka-GE" sz="800" b="1" dirty="0"/>
          </a:p>
          <a:p>
            <a:pPr marL="228600" indent="-228600">
              <a:buAutoNum type="arabicPeriod" startAt="3"/>
            </a:pPr>
            <a:r>
              <a:rPr lang="ka-GE" sz="800" b="1" dirty="0" smtClean="0"/>
              <a:t>14</a:t>
            </a:r>
            <a:r>
              <a:rPr lang="en-US" sz="800" b="1" dirty="0" smtClean="0"/>
              <a:t>X14</a:t>
            </a:r>
            <a:r>
              <a:rPr lang="ka-GE" sz="800" b="1" dirty="0" smtClean="0"/>
              <a:t>მმ კვეთის ლითონი </a:t>
            </a:r>
            <a:r>
              <a:rPr lang="en-US" sz="800" b="1" dirty="0" smtClean="0"/>
              <a:t>L=</a:t>
            </a:r>
            <a:r>
              <a:rPr lang="ka-GE" sz="800" b="1" dirty="0" smtClean="0"/>
              <a:t>1490მმ</a:t>
            </a:r>
            <a:r>
              <a:rPr lang="en-US" sz="800" b="1" dirty="0"/>
              <a:t>, </a:t>
            </a:r>
            <a:r>
              <a:rPr lang="en-US" sz="800" b="1" dirty="0" smtClean="0"/>
              <a:t>n=</a:t>
            </a:r>
            <a:r>
              <a:rPr lang="ka-GE" sz="800" b="1" dirty="0" smtClean="0"/>
              <a:t>32 (48გმ),</a:t>
            </a:r>
          </a:p>
          <a:p>
            <a:pPr marL="228600" indent="-228600">
              <a:buAutoNum type="arabicPeriod" startAt="3"/>
            </a:pPr>
            <a:r>
              <a:rPr lang="ka-GE" sz="800" b="1" dirty="0" smtClean="0"/>
              <a:t>საკიდი - 8ცალი.</a:t>
            </a:r>
          </a:p>
        </p:txBody>
      </p:sp>
    </p:spTree>
    <p:extLst>
      <p:ext uri="{BB962C8B-B14F-4D97-AF65-F5344CB8AC3E}">
        <p14:creationId xmlns:p14="http://schemas.microsoft.com/office/powerpoint/2010/main" val="48014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5115</TotalTime>
  <Words>227</Words>
  <Application>Microsoft Office PowerPoint</Application>
  <PresentationFormat>Custom</PresentationFormat>
  <Paragraphs>49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AAGeorgia Times</vt:lpstr>
      <vt:lpstr>AcadNusx</vt:lpstr>
      <vt:lpstr>Arial</vt:lpstr>
      <vt:lpstr>Book Antiqua</vt:lpstr>
      <vt:lpstr>Brush Script MT</vt:lpstr>
      <vt:lpstr>Lucida Sans</vt:lpstr>
      <vt:lpstr>Times New Roman</vt:lpstr>
      <vt:lpstr>Wingdings</vt:lpstr>
      <vt:lpstr>Wingdings 2</vt:lpstr>
      <vt:lpstr>Wingdings 3</vt:lpstr>
      <vt:lpstr>Апекс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Deftones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кусиани</dc:creator>
  <cp:lastModifiedBy>Lile Pirveli</cp:lastModifiedBy>
  <cp:revision>691</cp:revision>
  <cp:lastPrinted>2020-03-09T06:45:02Z</cp:lastPrinted>
  <dcterms:created xsi:type="dcterms:W3CDTF">2008-07-04T11:56:19Z</dcterms:created>
  <dcterms:modified xsi:type="dcterms:W3CDTF">2021-06-16T06:18:15Z</dcterms:modified>
</cp:coreProperties>
</file>